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7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59" r:id="rId13"/>
    <p:sldId id="260" r:id="rId14"/>
    <p:sldId id="271" r:id="rId15"/>
    <p:sldId id="262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20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5DC910-D0A8-F14C-94DF-11B02A54426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CA0156E0-603D-9745-A15E-94C06F209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Understanding By Design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Wiggins &amp; </a:t>
            </a:r>
            <a:r>
              <a:rPr lang="en-US" dirty="0" err="1" smtClean="0"/>
              <a:t>McTighe</a:t>
            </a:r>
            <a:r>
              <a:rPr lang="en-US" dirty="0" smtClean="0"/>
              <a:t> (2005)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Entry Point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engage students in a unit of study, teachers need to create entry point questions that:</a:t>
            </a:r>
          </a:p>
          <a:p>
            <a:r>
              <a:rPr lang="en-US" dirty="0" smtClean="0"/>
              <a:t>Framed for maximal simplicity</a:t>
            </a:r>
          </a:p>
          <a:p>
            <a:r>
              <a:rPr lang="en-US" dirty="0" smtClean="0"/>
              <a:t>Written in student friendly language</a:t>
            </a:r>
          </a:p>
          <a:p>
            <a:r>
              <a:rPr lang="en-US" dirty="0" smtClean="0"/>
              <a:t>Provoke discussion and questions</a:t>
            </a:r>
          </a:p>
          <a:p>
            <a:r>
              <a:rPr lang="en-US" dirty="0" smtClean="0"/>
              <a:t>Point toward the larger essential and unit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Future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world be different in 100 years? Consider the following: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Entertainment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Laws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traditional planning, teachers assess students at the end of a unit of study.</a:t>
            </a:r>
          </a:p>
          <a:p>
            <a:r>
              <a:rPr lang="en-US" dirty="0" smtClean="0"/>
              <a:t>When using Backward Design, teachers decide what they will consider as evidence of learning throughout the unit.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Can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checks for understanding</a:t>
            </a:r>
          </a:p>
          <a:p>
            <a:r>
              <a:rPr lang="en-US" dirty="0" smtClean="0"/>
              <a:t>Class/group/partner discussion</a:t>
            </a:r>
          </a:p>
          <a:p>
            <a:r>
              <a:rPr lang="en-US" dirty="0" smtClean="0"/>
              <a:t>Quiz/Tests</a:t>
            </a:r>
          </a:p>
          <a:p>
            <a:r>
              <a:rPr lang="en-US" dirty="0" smtClean="0"/>
              <a:t>Writing prompt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Performance</a:t>
            </a:r>
          </a:p>
          <a:p>
            <a:pPr>
              <a:buNone/>
            </a:pPr>
            <a:r>
              <a:rPr lang="en-US" dirty="0" smtClean="0"/>
              <a:t>(Continuum)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Start with deciding on desired outcome</a:t>
            </a:r>
          </a:p>
          <a:p>
            <a:pPr marL="457200" indent="-457200">
              <a:buAutoNum type="arabicPeriod"/>
            </a:pPr>
            <a:r>
              <a:rPr lang="en-US" dirty="0" smtClean="0"/>
              <a:t>Come up with a central focus (Unit title) and essential questions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/>
              <a:t>3</a:t>
            </a:r>
            <a:r>
              <a:rPr lang="en-US" dirty="0" smtClean="0"/>
              <a:t>. Gather Resources and plan activities that center around the essential questions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/>
              <a:t>4</a:t>
            </a:r>
            <a:r>
              <a:rPr lang="en-US" dirty="0" smtClean="0"/>
              <a:t>. Plan a variety of assessments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r>
              <a:rPr lang="en-US" dirty="0"/>
              <a:t>5</a:t>
            </a:r>
            <a:r>
              <a:rPr lang="en-US" dirty="0" smtClean="0"/>
              <a:t>.. Come up with an entry point-an interesting way to engage students with the topic</a:t>
            </a:r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122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Design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Using the topic of your choice:</a:t>
            </a:r>
          </a:p>
          <a:p>
            <a:pPr>
              <a:buNone/>
            </a:pPr>
            <a:r>
              <a:rPr lang="en-US" dirty="0" smtClean="0"/>
              <a:t> 1. Answer Curricular Priorities Questions</a:t>
            </a:r>
          </a:p>
          <a:p>
            <a:pPr>
              <a:buNone/>
            </a:pPr>
            <a:r>
              <a:rPr lang="en-US" dirty="0" smtClean="0"/>
              <a:t> 2. Come up with a title for your unit</a:t>
            </a:r>
          </a:p>
          <a:p>
            <a:pPr>
              <a:buNone/>
            </a:pPr>
            <a:r>
              <a:rPr lang="en-US" dirty="0" smtClean="0"/>
              <a:t> 3. Think of 3-4 essential questions </a:t>
            </a:r>
          </a:p>
          <a:p>
            <a:pPr>
              <a:buNone/>
            </a:pPr>
            <a:r>
              <a:rPr lang="en-US" dirty="0" smtClean="0"/>
              <a:t>4. What could be 3 different assessments that could be included for this unit?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 by going the process of brainstorming </a:t>
            </a:r>
            <a:r>
              <a:rPr lang="en-US" smtClean="0"/>
              <a:t>a unit.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teachers, we are responsible for designing curriculum that:</a:t>
            </a:r>
          </a:p>
          <a:p>
            <a:r>
              <a:rPr lang="en-US" dirty="0" smtClean="0"/>
              <a:t>Draws on students interests and background experiences</a:t>
            </a:r>
          </a:p>
          <a:p>
            <a:r>
              <a:rPr lang="en-US" dirty="0" smtClean="0"/>
              <a:t>Considers students developmental levels</a:t>
            </a:r>
          </a:p>
          <a:p>
            <a:r>
              <a:rPr lang="en-US" dirty="0" smtClean="0"/>
              <a:t>Is guided by standards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Backward Planning?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desired outcome?</a:t>
            </a:r>
          </a:p>
          <a:p>
            <a:endParaRPr lang="en-US" dirty="0" smtClean="0"/>
          </a:p>
          <a:p>
            <a:r>
              <a:rPr lang="en-US" dirty="0" smtClean="0"/>
              <a:t>In Backward Design, teachers consider what students need to know at the end of a unit of study. </a:t>
            </a:r>
          </a:p>
          <a:p>
            <a:r>
              <a:rPr lang="en-US" dirty="0" smtClean="0"/>
              <a:t>Once their desired outcome is clear, they begin to plan what resources they will use and what activities the students will engage in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with a partner…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</a:t>
            </a:r>
            <a:r>
              <a:rPr lang="en-US" dirty="0"/>
              <a:t>about a year in school that you enjoyed. What was something you learned about that you </a:t>
            </a:r>
            <a:r>
              <a:rPr lang="en-US" dirty="0" smtClean="0"/>
              <a:t>remember?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4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Priorities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To what extent does this topic have enduring value beyond the classroom?</a:t>
            </a:r>
          </a:p>
          <a:p>
            <a:r>
              <a:rPr lang="en-US" dirty="0" smtClean="0"/>
              <a:t>2. To what extent does the idea, topic, or process reside at the heart of the discipline?</a:t>
            </a:r>
          </a:p>
          <a:p>
            <a:r>
              <a:rPr lang="en-US" dirty="0" smtClean="0"/>
              <a:t>3. To what extent does the idea, topic, or process require </a:t>
            </a:r>
            <a:r>
              <a:rPr lang="en-US" dirty="0" err="1" smtClean="0"/>
              <a:t>uncoverage</a:t>
            </a:r>
            <a:r>
              <a:rPr lang="en-US" dirty="0"/>
              <a:t> </a:t>
            </a:r>
            <a:r>
              <a:rPr lang="en-US" dirty="0" smtClean="0"/>
              <a:t>rather than coverage?</a:t>
            </a:r>
          </a:p>
          <a:p>
            <a:r>
              <a:rPr lang="en-US" dirty="0" smtClean="0"/>
              <a:t>4. To what extent does the idea, topic, or process offer potential for engaging students?</a:t>
            </a:r>
          </a:p>
          <a:p>
            <a:pPr marL="0" indent="0">
              <a:buNone/>
            </a:pPr>
            <a:r>
              <a:rPr lang="en-US" dirty="0" smtClean="0"/>
              <a:t>Back with your partner-Discuss these questions related to the learning that stood out to you.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by Design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Develop understanding by :</a:t>
            </a:r>
          </a:p>
          <a:p>
            <a:endParaRPr lang="en-US" dirty="0" smtClean="0"/>
          </a:p>
          <a:p>
            <a:r>
              <a:rPr lang="en-US" dirty="0" smtClean="0"/>
              <a:t>Involving students in active questioning</a:t>
            </a:r>
          </a:p>
          <a:p>
            <a:r>
              <a:rPr lang="en-US" dirty="0" smtClean="0"/>
              <a:t>Practice trying out ideas</a:t>
            </a:r>
          </a:p>
          <a:p>
            <a:r>
              <a:rPr lang="en-US" dirty="0" smtClean="0"/>
              <a:t>Re-thinking what they thought they knew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by Design: The achievement target is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Understanding involves: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-Students ability to use what they are learning in authentic situations</a:t>
            </a:r>
          </a:p>
          <a:p>
            <a:pPr>
              <a:buNone/>
            </a:pPr>
            <a:r>
              <a:rPr lang="en-US" dirty="0" smtClean="0"/>
              <a:t>-Understanding the background of that knowledge</a:t>
            </a:r>
          </a:p>
          <a:p>
            <a:pPr>
              <a:buNone/>
            </a:pPr>
            <a:r>
              <a:rPr lang="en-US" sz="1800" dirty="0" smtClean="0"/>
              <a:t>“But underneath many straight forward facts is often a complicated and arguable matter of understanding, with a history worth knowing…” (p.25)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need to help students develop a more sophisticated view of knowledge by revealing</a:t>
            </a:r>
          </a:p>
          <a:p>
            <a:r>
              <a:rPr lang="en-US" dirty="0" smtClean="0"/>
              <a:t>Problems</a:t>
            </a:r>
          </a:p>
          <a:p>
            <a:r>
              <a:rPr lang="en-US" dirty="0" smtClean="0"/>
              <a:t>Controversies</a:t>
            </a:r>
          </a:p>
          <a:p>
            <a:r>
              <a:rPr lang="en-US" dirty="0" smtClean="0"/>
              <a:t>Assumptions</a:t>
            </a:r>
          </a:p>
          <a:p>
            <a:pPr>
              <a:buNone/>
            </a:pPr>
            <a:r>
              <a:rPr lang="en-US" sz="2000" dirty="0" smtClean="0"/>
              <a:t>“Important ideas must be questioned and verified if they are to be understood” (p.27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This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organizing curriculum around units of inquiry that are driven by essential questions</a:t>
            </a:r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Unit: The Future-Choices we make based on our past experiences affect our future</a:t>
            </a:r>
          </a:p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can our past affect our future?</a:t>
            </a:r>
          </a:p>
          <a:p>
            <a:pPr lvl="1"/>
            <a:r>
              <a:rPr lang="en-US" dirty="0" smtClean="0"/>
              <a:t>What kind of a future do we want?</a:t>
            </a:r>
          </a:p>
          <a:p>
            <a:pPr lvl="1"/>
            <a:r>
              <a:rPr lang="en-US" dirty="0" smtClean="0"/>
              <a:t>What can we do to have the future that we want?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249</TotalTime>
  <Words>669</Words>
  <Application>Microsoft Macintosh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Plaza</vt:lpstr>
      <vt:lpstr>Understanding By Design</vt:lpstr>
      <vt:lpstr>Designing Curriculum</vt:lpstr>
      <vt:lpstr>What is Backward Planning?</vt:lpstr>
      <vt:lpstr>Talk with a partner…</vt:lpstr>
      <vt:lpstr>Curricular Priorities Questions </vt:lpstr>
      <vt:lpstr>Understanding by Design Curriculum</vt:lpstr>
      <vt:lpstr>Understanding by Design: The achievement target is understanding</vt:lpstr>
      <vt:lpstr>The Role of the Teacher</vt:lpstr>
      <vt:lpstr>How Can This Be Done?</vt:lpstr>
      <vt:lpstr>The Importance of Entry Point Questions…</vt:lpstr>
      <vt:lpstr>EXAMPLE from The Future Unit</vt:lpstr>
      <vt:lpstr>Assessment</vt:lpstr>
      <vt:lpstr>Assessments Can Include:</vt:lpstr>
      <vt:lpstr>Review…</vt:lpstr>
      <vt:lpstr>Backward Design Practice</vt:lpstr>
      <vt:lpstr>Quickwrite</vt:lpstr>
    </vt:vector>
  </TitlesOfParts>
  <Company>UTB-TSC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By Design</dc:title>
  <dc:creator>Francisco Antonio Soto</dc:creator>
  <cp:lastModifiedBy>Mary Soto</cp:lastModifiedBy>
  <cp:revision>9</cp:revision>
  <dcterms:created xsi:type="dcterms:W3CDTF">2013-03-27T16:22:03Z</dcterms:created>
  <dcterms:modified xsi:type="dcterms:W3CDTF">2014-03-25T15:19:10Z</dcterms:modified>
</cp:coreProperties>
</file>